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7070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457200" y="3200400"/>
            <a:ext cx="4572000" cy="3657600"/>
          </a:xfrm>
          <a:prstGeom prst="rect">
            <a:avLst/>
          </a:prstGeom>
          <a:solidFill>
            <a:srgbClr val="3D2C58">
              <a:alpha val="15000"/>
            </a:srgbClr>
          </a:solidFill>
          <a:ln w="12700">
            <a:solidFill>
              <a:srgbClr val="3D2C58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315200" y="-457200"/>
            <a:ext cx="2743200" cy="2743200"/>
          </a:xfrm>
          <a:prstGeom prst="rect">
            <a:avLst/>
          </a:prstGeom>
          <a:solidFill>
            <a:srgbClr val="9C8FB5">
              <a:alpha val="7000"/>
            </a:srgbClr>
          </a:solidFill>
          <a:ln w="12700">
            <a:solidFill>
              <a:srgbClr val="9C8FB5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097280" y="1005840"/>
            <a:ext cx="164592" cy="164592"/>
          </a:xfrm>
          <a:prstGeom prst="ellipse">
            <a:avLst/>
          </a:prstGeom>
          <a:solidFill>
            <a:srgbClr val="B5A9CC">
              <a:alpha val="30000"/>
            </a:srgbClr>
          </a:solidFill>
          <a:ln w="12700">
            <a:solidFill>
              <a:srgbClr val="B5A9CC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680960" y="731520"/>
            <a:ext cx="228600" cy="228600"/>
          </a:xfrm>
          <a:prstGeom prst="ellipse">
            <a:avLst/>
          </a:prstGeom>
          <a:solidFill>
            <a:srgbClr val="B5A9CC">
              <a:alpha val="28000"/>
            </a:srgbClr>
          </a:solidFill>
          <a:ln w="12700">
            <a:solidFill>
              <a:srgbClr val="B5A9CC">
                <a:alpha val="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8321040" y="2926080"/>
            <a:ext cx="137160" cy="137160"/>
          </a:xfrm>
          <a:prstGeom prst="ellipse">
            <a:avLst/>
          </a:prstGeom>
          <a:solidFill>
            <a:srgbClr val="B5A9CC">
              <a:alpha val="22000"/>
            </a:srgbClr>
          </a:solidFill>
          <a:ln w="12700">
            <a:solidFill>
              <a:srgbClr val="B5A9CC">
                <a:alpha val="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48640" y="4389120"/>
            <a:ext cx="109728" cy="109728"/>
          </a:xfrm>
          <a:prstGeom prst="ellipse">
            <a:avLst/>
          </a:prstGeom>
          <a:solidFill>
            <a:srgbClr val="B5A9CC">
              <a:alpha val="32000"/>
            </a:srgbClr>
          </a:solidFill>
          <a:ln w="12700">
            <a:solidFill>
              <a:srgbClr val="B5A9CC">
                <a:alpha val="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4389120" y="365760"/>
            <a:ext cx="91440" cy="91440"/>
          </a:xfrm>
          <a:prstGeom prst="ellipse">
            <a:avLst/>
          </a:prstGeom>
          <a:solidFill>
            <a:srgbClr val="B5A9CC">
              <a:alpha val="20000"/>
            </a:srgbClr>
          </a:solidFill>
          <a:ln w="12700">
            <a:solidFill>
              <a:srgbClr val="B5A9CC">
                <a:alpha val="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943600" y="4572000"/>
            <a:ext cx="128016" cy="128016"/>
          </a:xfrm>
          <a:prstGeom prst="ellipse">
            <a:avLst/>
          </a:prstGeom>
          <a:solidFill>
            <a:srgbClr val="B5A9CC">
              <a:alpha val="24000"/>
            </a:srgbClr>
          </a:solidFill>
          <a:ln w="12700">
            <a:solidFill>
              <a:srgbClr val="B5A9CC">
                <a:alpha val="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48640" y="384048"/>
            <a:ext cx="4572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spc="400" kern="0" dirty="0">
                <a:solidFill>
                  <a:srgbClr val="9C8FB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BRAND IDENTITY — 2025</a:t>
            </a:r>
            <a:endParaRPr lang="en-US" sz="800" dirty="0"/>
          </a:p>
        </p:txBody>
      </p:sp>
      <p:sp>
        <p:nvSpPr>
          <p:cNvPr id="11" name="Text 9"/>
          <p:cNvSpPr/>
          <p:nvPr/>
        </p:nvSpPr>
        <p:spPr>
          <a:xfrm>
            <a:off x="502920" y="1188720"/>
            <a:ext cx="82296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600" spc="-100" kern="0" dirty="0">
                <a:solidFill>
                  <a:srgbClr val="E0DACE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afterhours.</a:t>
            </a:r>
            <a:endParaRPr lang="en-US" sz="9600" dirty="0"/>
          </a:p>
        </p:txBody>
      </p:sp>
      <p:sp>
        <p:nvSpPr>
          <p:cNvPr id="12" name="Text 10"/>
          <p:cNvSpPr/>
          <p:nvPr/>
        </p:nvSpPr>
        <p:spPr>
          <a:xfrm>
            <a:off x="548640" y="3200400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9C8FB5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a slower corner of the internet.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548640" y="3977640"/>
            <a:ext cx="3200400" cy="0"/>
          </a:xfrm>
          <a:prstGeom prst="line">
            <a:avLst/>
          </a:prstGeom>
          <a:noFill/>
          <a:ln w="6350">
            <a:solidFill>
              <a:srgbClr val="4A446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48640" y="4114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spc="200" kern="0" dirty="0">
                <a:solidFill>
                  <a:srgbClr val="8A889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digital café  ·  culture space  ·  community</a:t>
            </a:r>
            <a:endParaRPr lang="en-US" sz="8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5050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371600" y="457200"/>
            <a:ext cx="6400800" cy="4114800"/>
          </a:xfrm>
          <a:prstGeom prst="ellipse">
            <a:avLst/>
          </a:prstGeom>
          <a:solidFill>
            <a:srgbClr val="3D2C58">
              <a:alpha val="8000"/>
            </a:srgbClr>
          </a:solidFill>
          <a:ln w="12700">
            <a:solidFill>
              <a:srgbClr val="3D2C58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640080"/>
            <a:ext cx="82296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800" dirty="0">
                <a:solidFill>
                  <a:srgbClr val="E0DACE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afterhours.</a:t>
            </a:r>
            <a:endParaRPr lang="en-US" sz="8800" dirty="0"/>
          </a:p>
        </p:txBody>
      </p:sp>
      <p:sp>
        <p:nvSpPr>
          <p:cNvPr id="4" name="Shape 2"/>
          <p:cNvSpPr/>
          <p:nvPr/>
        </p:nvSpPr>
        <p:spPr>
          <a:xfrm>
            <a:off x="2286000" y="2606040"/>
            <a:ext cx="4572000" cy="0"/>
          </a:xfrm>
          <a:prstGeom prst="line">
            <a:avLst/>
          </a:prstGeom>
          <a:noFill/>
          <a:ln w="6350">
            <a:solidFill>
              <a:srgbClr val="4A446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27432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B5A9CC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quietly cinematic.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57200" y="3090672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B0A8C0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emotionally intelligent.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57200" y="3438144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B0A8C0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deeply curated.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2286000" y="4160520"/>
            <a:ext cx="4572000" cy="0"/>
          </a:xfrm>
          <a:prstGeom prst="line">
            <a:avLst/>
          </a:prstGeom>
          <a:noFill/>
          <a:ln w="6350">
            <a:solidFill>
              <a:srgbClr val="4A446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429768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spc="300" kern="0" dirty="0">
                <a:solidFill>
                  <a:srgbClr val="8A889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 slower corner of the internet.</a:t>
            </a:r>
            <a:endParaRPr lang="en-US" sz="8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F0D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0" cy="5143500"/>
          </a:xfrm>
          <a:prstGeom prst="rect">
            <a:avLst/>
          </a:prstGeom>
          <a:solidFill>
            <a:srgbClr val="3D2C58">
              <a:alpha val="10000"/>
            </a:srgbClr>
          </a:solidFill>
          <a:ln w="12700">
            <a:solidFill>
              <a:srgbClr val="3D2C58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858000" y="1828800"/>
            <a:ext cx="2286000" cy="3314700"/>
          </a:xfrm>
          <a:prstGeom prst="rect">
            <a:avLst/>
          </a:prstGeom>
          <a:solidFill>
            <a:srgbClr val="9C8FB5">
              <a:alpha val="6000"/>
            </a:srgbClr>
          </a:solidFill>
          <a:ln w="12700">
            <a:solidFill>
              <a:srgbClr val="9C8FB5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02920" y="347472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spc="300" kern="0" dirty="0">
                <a:solidFill>
                  <a:srgbClr val="9C8FB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01 / THE IDEA</a:t>
            </a:r>
            <a:endParaRPr lang="en-US" sz="750" dirty="0"/>
          </a:p>
        </p:txBody>
      </p:sp>
      <p:sp>
        <p:nvSpPr>
          <p:cNvPr id="5" name="Shape 3"/>
          <p:cNvSpPr/>
          <p:nvPr/>
        </p:nvSpPr>
        <p:spPr>
          <a:xfrm>
            <a:off x="502920" y="621792"/>
            <a:ext cx="8138160" cy="0"/>
          </a:xfrm>
          <a:prstGeom prst="line">
            <a:avLst/>
          </a:prstGeom>
          <a:noFill/>
          <a:ln w="6350">
            <a:solidFill>
              <a:srgbClr val="4A446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777240"/>
            <a:ext cx="82296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200" dirty="0">
                <a:solidFill>
                  <a:srgbClr val="E0DACE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what is afterhours?</a:t>
            </a:r>
            <a:endParaRPr lang="en-US" sz="5200" dirty="0"/>
          </a:p>
        </p:txBody>
      </p:sp>
      <p:sp>
        <p:nvSpPr>
          <p:cNvPr id="7" name="Text 5"/>
          <p:cNvSpPr/>
          <p:nvPr/>
        </p:nvSpPr>
        <p:spPr>
          <a:xfrm>
            <a:off x="502920" y="1874520"/>
            <a:ext cx="53035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5000"/>
              </a:lnSpc>
              <a:buNone/>
            </a:pPr>
            <a:r>
              <a:rPr lang="en-US" sz="1350" dirty="0">
                <a:solidFill>
                  <a:srgbClr val="B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afterhours. is a late-night digital café — a quiet corner of the internet for people who stay online past midnight searching for something real. not another feed. not another algorithm. a place.</a:t>
            </a:r>
            <a:endParaRPr lang="en-US" sz="1350" dirty="0"/>
          </a:p>
        </p:txBody>
      </p:sp>
      <p:sp>
        <p:nvSpPr>
          <p:cNvPr id="8" name="Shape 6"/>
          <p:cNvSpPr/>
          <p:nvPr/>
        </p:nvSpPr>
        <p:spPr>
          <a:xfrm>
            <a:off x="6400800" y="1463040"/>
            <a:ext cx="2514600" cy="822960"/>
          </a:xfrm>
          <a:prstGeom prst="rect">
            <a:avLst/>
          </a:prstGeom>
          <a:solidFill>
            <a:srgbClr val="3D2C58"/>
          </a:solidFill>
          <a:ln w="6350">
            <a:solidFill>
              <a:srgbClr val="4A446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00800" y="1463040"/>
            <a:ext cx="2514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B5A9CC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emotionally intelligent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6400800" y="2560320"/>
            <a:ext cx="2514600" cy="822960"/>
          </a:xfrm>
          <a:prstGeom prst="rect">
            <a:avLst/>
          </a:prstGeom>
          <a:solidFill>
            <a:srgbClr val="130E1D"/>
          </a:solidFill>
          <a:ln w="6350">
            <a:solidFill>
              <a:srgbClr val="4A446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400800" y="2560320"/>
            <a:ext cx="2514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B5A9CC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internet-native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400800" y="3657600"/>
            <a:ext cx="2514600" cy="822960"/>
          </a:xfrm>
          <a:prstGeom prst="rect">
            <a:avLst/>
          </a:prstGeom>
          <a:solidFill>
            <a:srgbClr val="0C0E1A"/>
          </a:solidFill>
          <a:ln w="6350">
            <a:solidFill>
              <a:srgbClr val="4A446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400800" y="3657600"/>
            <a:ext cx="2514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B5A9CC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quietly cinematic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502920" y="4498848"/>
            <a:ext cx="8138160" cy="0"/>
          </a:xfrm>
          <a:prstGeom prst="line">
            <a:avLst/>
          </a:prstGeom>
          <a:noFill/>
          <a:ln w="6350">
            <a:solidFill>
              <a:srgbClr val="4A446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02920" y="46177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spc="200" kern="0" dirty="0">
                <a:solidFill>
                  <a:srgbClr val="8A889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community over performance  ·  depth over virality  ·  presence over productivity</a:t>
            </a:r>
            <a:endParaRPr lang="en-US" sz="7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30E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47472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spc="300" kern="0" dirty="0">
                <a:solidFill>
                  <a:srgbClr val="9C8FB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02 / ATMOSPHERE</a:t>
            </a:r>
            <a:endParaRPr lang="en-US" sz="750" dirty="0"/>
          </a:p>
        </p:txBody>
      </p:sp>
      <p:sp>
        <p:nvSpPr>
          <p:cNvPr id="3" name="Shape 1"/>
          <p:cNvSpPr/>
          <p:nvPr/>
        </p:nvSpPr>
        <p:spPr>
          <a:xfrm>
            <a:off x="502920" y="621792"/>
            <a:ext cx="8138160" cy="0"/>
          </a:xfrm>
          <a:prstGeom prst="line">
            <a:avLst/>
          </a:prstGeom>
          <a:noFill/>
          <a:ln w="6350">
            <a:solidFill>
              <a:srgbClr val="4A446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02920" y="713232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dirty="0">
                <a:solidFill>
                  <a:srgbClr val="E0DACE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the feeling.</a:t>
            </a:r>
            <a:endParaRPr lang="en-US" sz="4400" dirty="0"/>
          </a:p>
        </p:txBody>
      </p:sp>
      <p:sp>
        <p:nvSpPr>
          <p:cNvPr id="5" name="Shape 3"/>
          <p:cNvSpPr/>
          <p:nvPr/>
        </p:nvSpPr>
        <p:spPr>
          <a:xfrm>
            <a:off x="502920" y="1600200"/>
            <a:ext cx="2560320" cy="1554480"/>
          </a:xfrm>
          <a:prstGeom prst="rect">
            <a:avLst/>
          </a:prstGeom>
          <a:solidFill>
            <a:srgbClr val="0A0814"/>
          </a:solidFill>
          <a:ln w="6350">
            <a:solidFill>
              <a:srgbClr val="4A446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14984" y="1755648"/>
            <a:ext cx="1536192" cy="1243584"/>
          </a:xfrm>
          <a:prstGeom prst="ellipse">
            <a:avLst/>
          </a:prstGeom>
          <a:solidFill>
            <a:srgbClr val="5C4480">
              <a:alpha val="25000"/>
            </a:srgbClr>
          </a:solidFill>
          <a:ln w="12700">
            <a:solidFill>
              <a:srgbClr val="5C4480">
                <a:alpha val="0"/>
              </a:srgbClr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12648" y="2587752"/>
            <a:ext cx="234086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E0DAC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night city glow</a:t>
            </a:r>
            <a:endParaRPr lang="en-US" sz="950" dirty="0"/>
          </a:p>
        </p:txBody>
      </p:sp>
      <p:sp>
        <p:nvSpPr>
          <p:cNvPr id="8" name="Text 6"/>
          <p:cNvSpPr/>
          <p:nvPr/>
        </p:nvSpPr>
        <p:spPr>
          <a:xfrm>
            <a:off x="612648" y="2862072"/>
            <a:ext cx="2340864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9C8FB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3am, street reflections</a:t>
            </a:r>
            <a:endParaRPr lang="en-US" sz="750" dirty="0"/>
          </a:p>
        </p:txBody>
      </p:sp>
      <p:sp>
        <p:nvSpPr>
          <p:cNvPr id="9" name="Shape 7"/>
          <p:cNvSpPr/>
          <p:nvPr/>
        </p:nvSpPr>
        <p:spPr>
          <a:xfrm>
            <a:off x="3200400" y="1600200"/>
            <a:ext cx="2560320" cy="1554480"/>
          </a:xfrm>
          <a:prstGeom prst="rect">
            <a:avLst/>
          </a:prstGeom>
          <a:solidFill>
            <a:srgbClr val="0D0C18"/>
          </a:solidFill>
          <a:ln w="6350">
            <a:solidFill>
              <a:srgbClr val="4A4460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3712464" y="1755648"/>
            <a:ext cx="1536192" cy="1243584"/>
          </a:xfrm>
          <a:prstGeom prst="ellipse">
            <a:avLst/>
          </a:prstGeom>
          <a:solidFill>
            <a:srgbClr val="2A4060">
              <a:alpha val="25000"/>
            </a:srgbClr>
          </a:solidFill>
          <a:ln w="12700">
            <a:solidFill>
              <a:srgbClr val="2A4060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310128" y="2587752"/>
            <a:ext cx="234086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E0DAC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screen warmth</a:t>
            </a:r>
            <a:endParaRPr lang="en-US" sz="950" dirty="0"/>
          </a:p>
        </p:txBody>
      </p:sp>
      <p:sp>
        <p:nvSpPr>
          <p:cNvPr id="12" name="Text 10"/>
          <p:cNvSpPr/>
          <p:nvPr/>
        </p:nvSpPr>
        <p:spPr>
          <a:xfrm>
            <a:off x="3310128" y="2862072"/>
            <a:ext cx="2340864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9C8FB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monitor light, late work</a:t>
            </a:r>
            <a:endParaRPr lang="en-US" sz="750" dirty="0"/>
          </a:p>
        </p:txBody>
      </p:sp>
      <p:sp>
        <p:nvSpPr>
          <p:cNvPr id="13" name="Shape 11"/>
          <p:cNvSpPr/>
          <p:nvPr/>
        </p:nvSpPr>
        <p:spPr>
          <a:xfrm>
            <a:off x="5897880" y="1600200"/>
            <a:ext cx="2834640" cy="1554480"/>
          </a:xfrm>
          <a:prstGeom prst="rect">
            <a:avLst/>
          </a:prstGeom>
          <a:solidFill>
            <a:srgbClr val="110A1A"/>
          </a:solidFill>
          <a:ln w="6350">
            <a:solidFill>
              <a:srgbClr val="4A4460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464808" y="1755648"/>
            <a:ext cx="1700784" cy="1243584"/>
          </a:xfrm>
          <a:prstGeom prst="ellipse">
            <a:avLst/>
          </a:prstGeom>
          <a:solidFill>
            <a:srgbClr val="4A2848">
              <a:alpha val="25000"/>
            </a:srgbClr>
          </a:solidFill>
          <a:ln w="12700">
            <a:solidFill>
              <a:srgbClr val="4A2848">
                <a:alpha val="0"/>
              </a:srgbClr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007608" y="2587752"/>
            <a:ext cx="261518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E0DAC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café haze</a:t>
            </a:r>
            <a:endParaRPr lang="en-US" sz="950" dirty="0"/>
          </a:p>
        </p:txBody>
      </p:sp>
      <p:sp>
        <p:nvSpPr>
          <p:cNvPr id="16" name="Text 14"/>
          <p:cNvSpPr/>
          <p:nvPr/>
        </p:nvSpPr>
        <p:spPr>
          <a:xfrm>
            <a:off x="6007608" y="2862072"/>
            <a:ext cx="2615184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9C8FB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lamp glow, soft bokeh</a:t>
            </a:r>
            <a:endParaRPr lang="en-US" sz="750" dirty="0"/>
          </a:p>
        </p:txBody>
      </p:sp>
      <p:sp>
        <p:nvSpPr>
          <p:cNvPr id="17" name="Shape 15"/>
          <p:cNvSpPr/>
          <p:nvPr/>
        </p:nvSpPr>
        <p:spPr>
          <a:xfrm>
            <a:off x="502920" y="3246120"/>
            <a:ext cx="2560320" cy="1554480"/>
          </a:xfrm>
          <a:prstGeom prst="rect">
            <a:avLst/>
          </a:prstGeom>
          <a:solidFill>
            <a:srgbClr val="080C14"/>
          </a:solidFill>
          <a:ln w="6350">
            <a:solidFill>
              <a:srgbClr val="4A4460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014984" y="3401568"/>
            <a:ext cx="1536192" cy="1243584"/>
          </a:xfrm>
          <a:prstGeom prst="ellipse">
            <a:avLst/>
          </a:prstGeom>
          <a:solidFill>
            <a:srgbClr val="1C3050">
              <a:alpha val="25000"/>
            </a:srgbClr>
          </a:solidFill>
          <a:ln w="12700">
            <a:solidFill>
              <a:srgbClr val="1C3050">
                <a:alpha val="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12648" y="4233672"/>
            <a:ext cx="234086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E0DAC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browser dark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612648" y="4507992"/>
            <a:ext cx="2340864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9C8FB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tab bar, quiet typing</a:t>
            </a:r>
            <a:endParaRPr lang="en-US" sz="750" dirty="0"/>
          </a:p>
        </p:txBody>
      </p:sp>
      <p:sp>
        <p:nvSpPr>
          <p:cNvPr id="21" name="Shape 19"/>
          <p:cNvSpPr/>
          <p:nvPr/>
        </p:nvSpPr>
        <p:spPr>
          <a:xfrm>
            <a:off x="3200400" y="3246120"/>
            <a:ext cx="2560320" cy="1554480"/>
          </a:xfrm>
          <a:prstGeom prst="rect">
            <a:avLst/>
          </a:prstGeom>
          <a:solidFill>
            <a:srgbClr val="0F0D1C"/>
          </a:solidFill>
          <a:ln w="6350">
            <a:solidFill>
              <a:srgbClr val="4A4460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3712464" y="3401568"/>
            <a:ext cx="1536192" cy="1243584"/>
          </a:xfrm>
          <a:prstGeom prst="ellipse">
            <a:avLst/>
          </a:prstGeom>
          <a:solidFill>
            <a:srgbClr val="3D2C58">
              <a:alpha val="25000"/>
            </a:srgbClr>
          </a:solidFill>
          <a:ln w="12700">
            <a:solidFill>
              <a:srgbClr val="3D2C58">
                <a:alpha val="0"/>
              </a:srgbClr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310128" y="4233672"/>
            <a:ext cx="234086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E0DAC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headphones in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3310128" y="4507992"/>
            <a:ext cx="2340864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9C8FB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ambient, underwater</a:t>
            </a:r>
            <a:endParaRPr lang="en-US" sz="750" dirty="0"/>
          </a:p>
        </p:txBody>
      </p:sp>
      <p:sp>
        <p:nvSpPr>
          <p:cNvPr id="25" name="Shape 23"/>
          <p:cNvSpPr/>
          <p:nvPr/>
        </p:nvSpPr>
        <p:spPr>
          <a:xfrm>
            <a:off x="5897880" y="3246120"/>
            <a:ext cx="2834640" cy="1554480"/>
          </a:xfrm>
          <a:prstGeom prst="rect">
            <a:avLst/>
          </a:prstGeom>
          <a:solidFill>
            <a:srgbClr val="0A0818"/>
          </a:solidFill>
          <a:ln w="6350">
            <a:solidFill>
              <a:srgbClr val="4A4460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6464808" y="3401568"/>
            <a:ext cx="1700784" cy="1243584"/>
          </a:xfrm>
          <a:prstGeom prst="ellipse">
            <a:avLst/>
          </a:prstGeom>
          <a:solidFill>
            <a:srgbClr val="3A2858">
              <a:alpha val="25000"/>
            </a:srgbClr>
          </a:solidFill>
          <a:ln w="12700">
            <a:solidFill>
              <a:srgbClr val="3A2858">
                <a:alpha val="0"/>
              </a:srgbClr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007608" y="4233672"/>
            <a:ext cx="261518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E0DAC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slow internet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6007608" y="4507992"/>
            <a:ext cx="2615184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9C8FB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loading, waiting, being</a:t>
            </a:r>
            <a:endParaRPr lang="en-US" sz="7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7070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5C4480"/>
          </a:solidFill>
          <a:ln w="12700">
            <a:solidFill>
              <a:srgbClr val="5C448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347472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spc="300" kern="0" dirty="0">
                <a:solidFill>
                  <a:srgbClr val="9C8FB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03 / POSITIONING</a:t>
            </a:r>
            <a:endParaRPr lang="en-US" sz="750" dirty="0"/>
          </a:p>
        </p:txBody>
      </p:sp>
      <p:sp>
        <p:nvSpPr>
          <p:cNvPr id="4" name="Shape 2"/>
          <p:cNvSpPr/>
          <p:nvPr/>
        </p:nvSpPr>
        <p:spPr>
          <a:xfrm>
            <a:off x="502920" y="621792"/>
            <a:ext cx="8138160" cy="0"/>
          </a:xfrm>
          <a:prstGeom prst="line">
            <a:avLst/>
          </a:prstGeom>
          <a:noFill/>
          <a:ln w="6350">
            <a:solidFill>
              <a:srgbClr val="4A446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822960"/>
            <a:ext cx="457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C44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1005840" y="822960"/>
            <a:ext cx="7680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E0DACE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built for people who stay online too late.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502920" y="1536192"/>
            <a:ext cx="8138160" cy="0"/>
          </a:xfrm>
          <a:prstGeom prst="line">
            <a:avLst/>
          </a:prstGeom>
          <a:noFill/>
          <a:ln w="6350">
            <a:solidFill>
              <a:srgbClr val="3A3545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02920" y="1645920"/>
            <a:ext cx="457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C44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1005840" y="1645920"/>
            <a:ext cx="7680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i="1" dirty="0">
                <a:solidFill>
                  <a:srgbClr val="B0A8C0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community over performance.</a:t>
            </a:r>
            <a:endParaRPr lang="en-US" sz="2000" dirty="0"/>
          </a:p>
        </p:txBody>
      </p:sp>
      <p:sp>
        <p:nvSpPr>
          <p:cNvPr id="10" name="Shape 8"/>
          <p:cNvSpPr/>
          <p:nvPr/>
        </p:nvSpPr>
        <p:spPr>
          <a:xfrm>
            <a:off x="502920" y="2359152"/>
            <a:ext cx="8138160" cy="0"/>
          </a:xfrm>
          <a:prstGeom prst="line">
            <a:avLst/>
          </a:prstGeom>
          <a:noFill/>
          <a:ln w="6350">
            <a:solidFill>
              <a:srgbClr val="3A3545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2920" y="2468880"/>
            <a:ext cx="457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C44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1005840" y="2468880"/>
            <a:ext cx="7680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B0A8C0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slow internet is still a vibe.</a:t>
            </a:r>
            <a:endParaRPr lang="en-US" sz="2000" dirty="0"/>
          </a:p>
        </p:txBody>
      </p:sp>
      <p:sp>
        <p:nvSpPr>
          <p:cNvPr id="13" name="Shape 11"/>
          <p:cNvSpPr/>
          <p:nvPr/>
        </p:nvSpPr>
        <p:spPr>
          <a:xfrm>
            <a:off x="502920" y="3182112"/>
            <a:ext cx="8138160" cy="0"/>
          </a:xfrm>
          <a:prstGeom prst="line">
            <a:avLst/>
          </a:prstGeom>
          <a:noFill/>
          <a:ln w="6350">
            <a:solidFill>
              <a:srgbClr val="3A354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02920" y="3291840"/>
            <a:ext cx="457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C44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1005840" y="3291840"/>
            <a:ext cx="7680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i="1" dirty="0">
                <a:solidFill>
                  <a:srgbClr val="B0A8C0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every tab open for a reason.</a:t>
            </a:r>
            <a:endParaRPr lang="en-US" sz="2000" dirty="0"/>
          </a:p>
        </p:txBody>
      </p:sp>
      <p:sp>
        <p:nvSpPr>
          <p:cNvPr id="16" name="Shape 14"/>
          <p:cNvSpPr/>
          <p:nvPr/>
        </p:nvSpPr>
        <p:spPr>
          <a:xfrm>
            <a:off x="502920" y="4005072"/>
            <a:ext cx="8138160" cy="0"/>
          </a:xfrm>
          <a:prstGeom prst="line">
            <a:avLst/>
          </a:prstGeom>
          <a:noFill/>
          <a:ln w="6350">
            <a:solidFill>
              <a:srgbClr val="3A3545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02920" y="4114800"/>
            <a:ext cx="457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C44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1005840" y="4114800"/>
            <a:ext cx="7680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B0A8C0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for the ones who feel things too deeply at 3am.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F0D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0" cy="5143500"/>
          </a:xfrm>
          <a:prstGeom prst="rect">
            <a:avLst/>
          </a:prstGeom>
          <a:solidFill>
            <a:srgbClr val="3D2C58">
              <a:alpha val="10000"/>
            </a:srgbClr>
          </a:solidFill>
          <a:ln w="12700">
            <a:solidFill>
              <a:srgbClr val="3D2C58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858000" y="1828800"/>
            <a:ext cx="2286000" cy="3314700"/>
          </a:xfrm>
          <a:prstGeom prst="rect">
            <a:avLst/>
          </a:prstGeom>
          <a:solidFill>
            <a:srgbClr val="9C8FB5">
              <a:alpha val="6000"/>
            </a:srgbClr>
          </a:solidFill>
          <a:ln w="12700">
            <a:solidFill>
              <a:srgbClr val="9C8FB5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02920" y="347472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spc="300" kern="0" dirty="0">
                <a:solidFill>
                  <a:srgbClr val="9C8FB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04 / VISUAL IDENTITY</a:t>
            </a:r>
            <a:endParaRPr lang="en-US" sz="750" dirty="0"/>
          </a:p>
        </p:txBody>
      </p:sp>
      <p:sp>
        <p:nvSpPr>
          <p:cNvPr id="5" name="Shape 3"/>
          <p:cNvSpPr/>
          <p:nvPr/>
        </p:nvSpPr>
        <p:spPr>
          <a:xfrm>
            <a:off x="502920" y="621792"/>
            <a:ext cx="8138160" cy="0"/>
          </a:xfrm>
          <a:prstGeom prst="line">
            <a:avLst/>
          </a:prstGeom>
          <a:noFill/>
          <a:ln w="6350">
            <a:solidFill>
              <a:srgbClr val="4A446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713232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dirty="0">
                <a:solidFill>
                  <a:srgbClr val="E0DACE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color palette.</a:t>
            </a:r>
            <a:endParaRPr lang="en-US" sz="3800" dirty="0"/>
          </a:p>
        </p:txBody>
      </p:sp>
      <p:sp>
        <p:nvSpPr>
          <p:cNvPr id="7" name="Shape 5"/>
          <p:cNvSpPr/>
          <p:nvPr/>
        </p:nvSpPr>
        <p:spPr>
          <a:xfrm>
            <a:off x="502920" y="1600200"/>
            <a:ext cx="1115568" cy="1371600"/>
          </a:xfrm>
          <a:prstGeom prst="rect">
            <a:avLst/>
          </a:prstGeom>
          <a:solidFill>
            <a:srgbClr val="070709"/>
          </a:solidFill>
          <a:ln w="6350">
            <a:solidFill>
              <a:srgbClr val="4A446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02920" y="3063240"/>
            <a:ext cx="111556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50" dirty="0">
                <a:solidFill>
                  <a:srgbClr val="B0A8C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Charcoal Black</a:t>
            </a:r>
            <a:endParaRPr lang="en-US" sz="750" dirty="0"/>
          </a:p>
        </p:txBody>
      </p:sp>
      <p:sp>
        <p:nvSpPr>
          <p:cNvPr id="9" name="Text 7"/>
          <p:cNvSpPr/>
          <p:nvPr/>
        </p:nvSpPr>
        <p:spPr>
          <a:xfrm>
            <a:off x="502920" y="3337560"/>
            <a:ext cx="111556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8A889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#070709</a:t>
            </a:r>
            <a:endParaRPr lang="en-US" sz="700" dirty="0"/>
          </a:p>
        </p:txBody>
      </p:sp>
      <p:sp>
        <p:nvSpPr>
          <p:cNvPr id="10" name="Text 8"/>
          <p:cNvSpPr/>
          <p:nvPr/>
        </p:nvSpPr>
        <p:spPr>
          <a:xfrm>
            <a:off x="502920" y="3566160"/>
            <a:ext cx="11155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i="1" dirty="0">
                <a:solidFill>
                  <a:srgbClr val="9C8F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primary bg</a:t>
            </a:r>
            <a:endParaRPr lang="en-US" sz="750" dirty="0"/>
          </a:p>
        </p:txBody>
      </p:sp>
      <p:sp>
        <p:nvSpPr>
          <p:cNvPr id="11" name="Shape 9"/>
          <p:cNvSpPr/>
          <p:nvPr/>
        </p:nvSpPr>
        <p:spPr>
          <a:xfrm>
            <a:off x="1728216" y="1600200"/>
            <a:ext cx="1115568" cy="1371600"/>
          </a:xfrm>
          <a:prstGeom prst="rect">
            <a:avLst/>
          </a:prstGeom>
          <a:solidFill>
            <a:srgbClr val="3D2C58"/>
          </a:solidFill>
          <a:ln w="6350">
            <a:solidFill>
              <a:srgbClr val="4A446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728216" y="3063240"/>
            <a:ext cx="111556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50" dirty="0">
                <a:solidFill>
                  <a:srgbClr val="B0A8C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Dark Plum</a:t>
            </a:r>
            <a:endParaRPr lang="en-US" sz="750" dirty="0"/>
          </a:p>
        </p:txBody>
      </p:sp>
      <p:sp>
        <p:nvSpPr>
          <p:cNvPr id="13" name="Text 11"/>
          <p:cNvSpPr/>
          <p:nvPr/>
        </p:nvSpPr>
        <p:spPr>
          <a:xfrm>
            <a:off x="1728216" y="3337560"/>
            <a:ext cx="111556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8A889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#3d2c58</a:t>
            </a:r>
            <a:endParaRPr lang="en-US" sz="700" dirty="0"/>
          </a:p>
        </p:txBody>
      </p:sp>
      <p:sp>
        <p:nvSpPr>
          <p:cNvPr id="14" name="Text 12"/>
          <p:cNvSpPr/>
          <p:nvPr/>
        </p:nvSpPr>
        <p:spPr>
          <a:xfrm>
            <a:off x="1728216" y="3566160"/>
            <a:ext cx="11155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i="1" dirty="0">
                <a:solidFill>
                  <a:srgbClr val="9C8F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accent</a:t>
            </a:r>
            <a:endParaRPr lang="en-US" sz="750" dirty="0"/>
          </a:p>
        </p:txBody>
      </p:sp>
      <p:sp>
        <p:nvSpPr>
          <p:cNvPr id="15" name="Shape 13"/>
          <p:cNvSpPr/>
          <p:nvPr/>
        </p:nvSpPr>
        <p:spPr>
          <a:xfrm>
            <a:off x="2953512" y="1600200"/>
            <a:ext cx="1115568" cy="1371600"/>
          </a:xfrm>
          <a:prstGeom prst="rect">
            <a:avLst/>
          </a:prstGeom>
          <a:solidFill>
            <a:srgbClr val="0C0E1A"/>
          </a:solidFill>
          <a:ln w="6350">
            <a:solidFill>
              <a:srgbClr val="4A446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953512" y="3063240"/>
            <a:ext cx="111556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50" dirty="0">
                <a:solidFill>
                  <a:srgbClr val="B0A8C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Midnight Blue</a:t>
            </a:r>
            <a:endParaRPr lang="en-US" sz="750" dirty="0"/>
          </a:p>
        </p:txBody>
      </p:sp>
      <p:sp>
        <p:nvSpPr>
          <p:cNvPr id="17" name="Text 15"/>
          <p:cNvSpPr/>
          <p:nvPr/>
        </p:nvSpPr>
        <p:spPr>
          <a:xfrm>
            <a:off x="2953512" y="3337560"/>
            <a:ext cx="111556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8A889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#0c0e1a</a:t>
            </a:r>
            <a:endParaRPr lang="en-US" sz="700" dirty="0"/>
          </a:p>
        </p:txBody>
      </p:sp>
      <p:sp>
        <p:nvSpPr>
          <p:cNvPr id="18" name="Text 16"/>
          <p:cNvSpPr/>
          <p:nvPr/>
        </p:nvSpPr>
        <p:spPr>
          <a:xfrm>
            <a:off x="2953512" y="3566160"/>
            <a:ext cx="11155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i="1" dirty="0">
                <a:solidFill>
                  <a:srgbClr val="9C8F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secondary bg</a:t>
            </a:r>
            <a:endParaRPr lang="en-US" sz="750" dirty="0"/>
          </a:p>
        </p:txBody>
      </p:sp>
      <p:sp>
        <p:nvSpPr>
          <p:cNvPr id="19" name="Shape 17"/>
          <p:cNvSpPr/>
          <p:nvPr/>
        </p:nvSpPr>
        <p:spPr>
          <a:xfrm>
            <a:off x="4178808" y="1600200"/>
            <a:ext cx="1115568" cy="1371600"/>
          </a:xfrm>
          <a:prstGeom prst="rect">
            <a:avLst/>
          </a:prstGeom>
          <a:solidFill>
            <a:srgbClr val="B5A9CC"/>
          </a:solidFill>
          <a:ln w="6350">
            <a:solidFill>
              <a:srgbClr val="4A446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178808" y="3063240"/>
            <a:ext cx="111556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50" dirty="0">
                <a:solidFill>
                  <a:srgbClr val="B0A8C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Muted Lavender</a:t>
            </a:r>
            <a:endParaRPr lang="en-US" sz="750" dirty="0"/>
          </a:p>
        </p:txBody>
      </p:sp>
      <p:sp>
        <p:nvSpPr>
          <p:cNvPr id="21" name="Text 19"/>
          <p:cNvSpPr/>
          <p:nvPr/>
        </p:nvSpPr>
        <p:spPr>
          <a:xfrm>
            <a:off x="4178808" y="3337560"/>
            <a:ext cx="111556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8A889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#b5a9cc</a:t>
            </a:r>
            <a:endParaRPr lang="en-US" sz="700" dirty="0"/>
          </a:p>
        </p:txBody>
      </p:sp>
      <p:sp>
        <p:nvSpPr>
          <p:cNvPr id="22" name="Text 20"/>
          <p:cNvSpPr/>
          <p:nvPr/>
        </p:nvSpPr>
        <p:spPr>
          <a:xfrm>
            <a:off x="4178808" y="3566160"/>
            <a:ext cx="11155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i="1" dirty="0">
                <a:solidFill>
                  <a:srgbClr val="9C8F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highlight</a:t>
            </a:r>
            <a:endParaRPr lang="en-US" sz="750" dirty="0"/>
          </a:p>
        </p:txBody>
      </p:sp>
      <p:sp>
        <p:nvSpPr>
          <p:cNvPr id="23" name="Shape 21"/>
          <p:cNvSpPr/>
          <p:nvPr/>
        </p:nvSpPr>
        <p:spPr>
          <a:xfrm>
            <a:off x="5404104" y="1600200"/>
            <a:ext cx="1115568" cy="1371600"/>
          </a:xfrm>
          <a:prstGeom prst="rect">
            <a:avLst/>
          </a:prstGeom>
          <a:solidFill>
            <a:srgbClr val="9C8FB5"/>
          </a:solidFill>
          <a:ln w="6350">
            <a:solidFill>
              <a:srgbClr val="4A446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404104" y="3063240"/>
            <a:ext cx="111556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50" dirty="0">
                <a:solidFill>
                  <a:srgbClr val="B0A8C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Faded Chrome</a:t>
            </a:r>
            <a:endParaRPr lang="en-US" sz="750" dirty="0"/>
          </a:p>
        </p:txBody>
      </p:sp>
      <p:sp>
        <p:nvSpPr>
          <p:cNvPr id="25" name="Text 23"/>
          <p:cNvSpPr/>
          <p:nvPr/>
        </p:nvSpPr>
        <p:spPr>
          <a:xfrm>
            <a:off x="5404104" y="3337560"/>
            <a:ext cx="111556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8A889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#9c8fb5</a:t>
            </a:r>
            <a:endParaRPr lang="en-US" sz="700" dirty="0"/>
          </a:p>
        </p:txBody>
      </p:sp>
      <p:sp>
        <p:nvSpPr>
          <p:cNvPr id="26" name="Text 24"/>
          <p:cNvSpPr/>
          <p:nvPr/>
        </p:nvSpPr>
        <p:spPr>
          <a:xfrm>
            <a:off x="5404104" y="3566160"/>
            <a:ext cx="11155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i="1" dirty="0">
                <a:solidFill>
                  <a:srgbClr val="9C8F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subtext</a:t>
            </a:r>
            <a:endParaRPr lang="en-US" sz="750" dirty="0"/>
          </a:p>
        </p:txBody>
      </p:sp>
      <p:sp>
        <p:nvSpPr>
          <p:cNvPr id="27" name="Shape 25"/>
          <p:cNvSpPr/>
          <p:nvPr/>
        </p:nvSpPr>
        <p:spPr>
          <a:xfrm>
            <a:off x="6629400" y="1600200"/>
            <a:ext cx="1115568" cy="1371600"/>
          </a:xfrm>
          <a:prstGeom prst="rect">
            <a:avLst/>
          </a:prstGeom>
          <a:solidFill>
            <a:srgbClr val="8A8898"/>
          </a:solidFill>
          <a:ln w="6350">
            <a:solidFill>
              <a:srgbClr val="4A4460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6629400" y="3063240"/>
            <a:ext cx="111556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50" dirty="0">
                <a:solidFill>
                  <a:srgbClr val="B0A8C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Soft Silver</a:t>
            </a:r>
            <a:endParaRPr lang="en-US" sz="750" dirty="0"/>
          </a:p>
        </p:txBody>
      </p:sp>
      <p:sp>
        <p:nvSpPr>
          <p:cNvPr id="29" name="Text 27"/>
          <p:cNvSpPr/>
          <p:nvPr/>
        </p:nvSpPr>
        <p:spPr>
          <a:xfrm>
            <a:off x="6629400" y="3337560"/>
            <a:ext cx="111556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8A889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#8a8898</a:t>
            </a:r>
            <a:endParaRPr lang="en-US" sz="700" dirty="0"/>
          </a:p>
        </p:txBody>
      </p:sp>
      <p:sp>
        <p:nvSpPr>
          <p:cNvPr id="30" name="Text 28"/>
          <p:cNvSpPr/>
          <p:nvPr/>
        </p:nvSpPr>
        <p:spPr>
          <a:xfrm>
            <a:off x="6629400" y="3566160"/>
            <a:ext cx="11155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i="1" dirty="0">
                <a:solidFill>
                  <a:srgbClr val="9C8F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caption</a:t>
            </a:r>
            <a:endParaRPr lang="en-US" sz="750" dirty="0"/>
          </a:p>
        </p:txBody>
      </p:sp>
      <p:sp>
        <p:nvSpPr>
          <p:cNvPr id="31" name="Shape 29"/>
          <p:cNvSpPr/>
          <p:nvPr/>
        </p:nvSpPr>
        <p:spPr>
          <a:xfrm>
            <a:off x="7854696" y="1600200"/>
            <a:ext cx="1115568" cy="1371600"/>
          </a:xfrm>
          <a:prstGeom prst="rect">
            <a:avLst/>
          </a:prstGeom>
          <a:solidFill>
            <a:srgbClr val="E0DACE"/>
          </a:solidFill>
          <a:ln w="6350">
            <a:solidFill>
              <a:srgbClr val="4A4460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7854696" y="3063240"/>
            <a:ext cx="111556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750" dirty="0">
                <a:solidFill>
                  <a:srgbClr val="B0A8C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Off-White</a:t>
            </a:r>
            <a:endParaRPr lang="en-US" sz="750" dirty="0"/>
          </a:p>
        </p:txBody>
      </p:sp>
      <p:sp>
        <p:nvSpPr>
          <p:cNvPr id="33" name="Text 31"/>
          <p:cNvSpPr/>
          <p:nvPr/>
        </p:nvSpPr>
        <p:spPr>
          <a:xfrm>
            <a:off x="7854696" y="3337560"/>
            <a:ext cx="111556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8A889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#e0dace</a:t>
            </a:r>
            <a:endParaRPr lang="en-US" sz="700" dirty="0"/>
          </a:p>
        </p:txBody>
      </p:sp>
      <p:sp>
        <p:nvSpPr>
          <p:cNvPr id="34" name="Text 32"/>
          <p:cNvSpPr/>
          <p:nvPr/>
        </p:nvSpPr>
        <p:spPr>
          <a:xfrm>
            <a:off x="7854696" y="3566160"/>
            <a:ext cx="11155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i="1" dirty="0">
                <a:solidFill>
                  <a:srgbClr val="9C8F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primary text</a:t>
            </a:r>
            <a:endParaRPr lang="en-US" sz="750" dirty="0"/>
          </a:p>
        </p:txBody>
      </p:sp>
      <p:sp>
        <p:nvSpPr>
          <p:cNvPr id="35" name="Shape 33"/>
          <p:cNvSpPr/>
          <p:nvPr/>
        </p:nvSpPr>
        <p:spPr>
          <a:xfrm>
            <a:off x="502920" y="4160520"/>
            <a:ext cx="8138160" cy="0"/>
          </a:xfrm>
          <a:prstGeom prst="line">
            <a:avLst/>
          </a:prstGeom>
          <a:noFill/>
          <a:ln w="6350">
            <a:solidFill>
              <a:srgbClr val="4A4460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502920" y="427939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spc="200" kern="0" dirty="0">
                <a:solidFill>
                  <a:srgbClr val="8A889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grain overlay  ·  soft blur  ·  low saturation  ·  cinematic darkness  ·  no harsh whites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F0D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47472"/>
            <a:ext cx="5029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spc="300" kern="0" dirty="0">
                <a:solidFill>
                  <a:srgbClr val="9C8FB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04 / VISUAL IDENTITY — TYPOGRAPHY</a:t>
            </a:r>
            <a:endParaRPr lang="en-US" sz="750" dirty="0"/>
          </a:p>
        </p:txBody>
      </p:sp>
      <p:sp>
        <p:nvSpPr>
          <p:cNvPr id="3" name="Shape 1"/>
          <p:cNvSpPr/>
          <p:nvPr/>
        </p:nvSpPr>
        <p:spPr>
          <a:xfrm>
            <a:off x="502920" y="621792"/>
            <a:ext cx="8138160" cy="0"/>
          </a:xfrm>
          <a:prstGeom prst="line">
            <a:avLst/>
          </a:prstGeom>
          <a:noFill/>
          <a:ln w="6350">
            <a:solidFill>
              <a:srgbClr val="4A446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02920" y="713232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dirty="0">
                <a:solidFill>
                  <a:srgbClr val="E0DACE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typography.</a:t>
            </a:r>
            <a:endParaRPr lang="en-US" sz="3800" dirty="0"/>
          </a:p>
        </p:txBody>
      </p:sp>
      <p:sp>
        <p:nvSpPr>
          <p:cNvPr id="5" name="Shape 3"/>
          <p:cNvSpPr/>
          <p:nvPr/>
        </p:nvSpPr>
        <p:spPr>
          <a:xfrm>
            <a:off x="502920" y="1554480"/>
            <a:ext cx="3931920" cy="3108960"/>
          </a:xfrm>
          <a:prstGeom prst="rect">
            <a:avLst/>
          </a:prstGeom>
          <a:solidFill>
            <a:srgbClr val="070709"/>
          </a:solidFill>
          <a:ln w="6350">
            <a:solidFill>
              <a:srgbClr val="4A446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1691640"/>
            <a:ext cx="36576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dirty="0">
                <a:solidFill>
                  <a:srgbClr val="E0DACE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afterhours.</a:t>
            </a:r>
            <a:endParaRPr lang="en-US" sz="4000" dirty="0"/>
          </a:p>
        </p:txBody>
      </p:sp>
      <p:sp>
        <p:nvSpPr>
          <p:cNvPr id="7" name="Text 5"/>
          <p:cNvSpPr/>
          <p:nvPr/>
        </p:nvSpPr>
        <p:spPr>
          <a:xfrm>
            <a:off x="640080" y="2651760"/>
            <a:ext cx="3657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C8FB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Palatino Linotype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40080" y="2944368"/>
            <a:ext cx="36576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spc="150" kern="0" dirty="0">
                <a:solidFill>
                  <a:srgbClr val="8A889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EDITORIAL SERIF  ·  HEADLINES  ·  BRAND NAME</a:t>
            </a:r>
            <a:endParaRPr lang="en-US" sz="700" dirty="0"/>
          </a:p>
        </p:txBody>
      </p:sp>
      <p:sp>
        <p:nvSpPr>
          <p:cNvPr id="9" name="Text 7"/>
          <p:cNvSpPr/>
          <p:nvPr/>
        </p:nvSpPr>
        <p:spPr>
          <a:xfrm>
            <a:off x="640080" y="320040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i="1" dirty="0">
                <a:solidFill>
                  <a:srgbClr val="B0A8C0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Aa Bb Cc Dd Ee Ff Gg 0123456789</a:t>
            </a:r>
            <a:endParaRPr lang="en-US" sz="1150" dirty="0"/>
          </a:p>
        </p:txBody>
      </p:sp>
      <p:sp>
        <p:nvSpPr>
          <p:cNvPr id="10" name="Text 8"/>
          <p:cNvSpPr/>
          <p:nvPr/>
        </p:nvSpPr>
        <p:spPr>
          <a:xfrm>
            <a:off x="640080" y="356616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8FB5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it was 3am and the internet finally felt quiet.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640080" y="393192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8A889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Light / Regular / Italic</a:t>
            </a:r>
            <a:endParaRPr lang="en-US" sz="850" dirty="0"/>
          </a:p>
        </p:txBody>
      </p:sp>
      <p:sp>
        <p:nvSpPr>
          <p:cNvPr id="12" name="Shape 10"/>
          <p:cNvSpPr/>
          <p:nvPr/>
        </p:nvSpPr>
        <p:spPr>
          <a:xfrm>
            <a:off x="4709160" y="1554480"/>
            <a:ext cx="4023360" cy="1463040"/>
          </a:xfrm>
          <a:prstGeom prst="rect">
            <a:avLst/>
          </a:prstGeom>
          <a:solidFill>
            <a:srgbClr val="070709"/>
          </a:solidFill>
          <a:ln w="6350">
            <a:solidFill>
              <a:srgbClr val="4A446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846320" y="1664208"/>
            <a:ext cx="3749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E0DAC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Calibri</a:t>
            </a:r>
            <a:endParaRPr lang="en-US" sz="2800" dirty="0"/>
          </a:p>
        </p:txBody>
      </p:sp>
      <p:sp>
        <p:nvSpPr>
          <p:cNvPr id="14" name="Text 12"/>
          <p:cNvSpPr/>
          <p:nvPr/>
        </p:nvSpPr>
        <p:spPr>
          <a:xfrm>
            <a:off x="4846320" y="2121408"/>
            <a:ext cx="3749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spc="150" kern="0" dirty="0">
                <a:solidFill>
                  <a:srgbClr val="8A889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BODY TEXT  ·  UI  ·  DESCRIPTIONS</a:t>
            </a:r>
            <a:endParaRPr lang="en-US" sz="700" dirty="0"/>
          </a:p>
        </p:txBody>
      </p:sp>
      <p:sp>
        <p:nvSpPr>
          <p:cNvPr id="15" name="Text 13"/>
          <p:cNvSpPr/>
          <p:nvPr/>
        </p:nvSpPr>
        <p:spPr>
          <a:xfrm>
            <a:off x="4846320" y="2359152"/>
            <a:ext cx="3749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clean, minimal, always readable on dark.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709160" y="3154680"/>
            <a:ext cx="4023360" cy="1508760"/>
          </a:xfrm>
          <a:prstGeom prst="rect">
            <a:avLst/>
          </a:prstGeom>
          <a:solidFill>
            <a:srgbClr val="070709"/>
          </a:solidFill>
          <a:ln w="6350">
            <a:solidFill>
              <a:srgbClr val="4A446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846320" y="3264408"/>
            <a:ext cx="3749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B5A9C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DM Mono / Courier</a:t>
            </a:r>
            <a:endParaRPr lang="en-US" sz="2000" dirty="0"/>
          </a:p>
        </p:txBody>
      </p:sp>
      <p:sp>
        <p:nvSpPr>
          <p:cNvPr id="18" name="Text 16"/>
          <p:cNvSpPr/>
          <p:nvPr/>
        </p:nvSpPr>
        <p:spPr>
          <a:xfrm>
            <a:off x="4846320" y="3721608"/>
            <a:ext cx="3749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spc="150" kern="0" dirty="0">
                <a:solidFill>
                  <a:srgbClr val="8A889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LABELS  ·  CAPTIONS  ·  METADATA</a:t>
            </a:r>
            <a:endParaRPr lang="en-US" sz="700" dirty="0"/>
          </a:p>
        </p:txBody>
      </p:sp>
      <p:sp>
        <p:nvSpPr>
          <p:cNvPr id="19" name="Text 17"/>
          <p:cNvSpPr/>
          <p:nvPr/>
        </p:nvSpPr>
        <p:spPr>
          <a:xfrm>
            <a:off x="4846320" y="3959352"/>
            <a:ext cx="3749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9C8FB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listening: grouper — heavy water / i'd rather be sleeping</a:t>
            </a:r>
            <a:endParaRPr lang="en-US" sz="8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C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47472"/>
            <a:ext cx="4572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spc="300" kern="0" dirty="0">
                <a:solidFill>
                  <a:srgbClr val="9C8FB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05 / SOCIAL &amp; COMMUNITY</a:t>
            </a:r>
            <a:endParaRPr lang="en-US" sz="750" dirty="0"/>
          </a:p>
        </p:txBody>
      </p:sp>
      <p:sp>
        <p:nvSpPr>
          <p:cNvPr id="3" name="Shape 1"/>
          <p:cNvSpPr/>
          <p:nvPr/>
        </p:nvSpPr>
        <p:spPr>
          <a:xfrm>
            <a:off x="502920" y="621792"/>
            <a:ext cx="8138160" cy="0"/>
          </a:xfrm>
          <a:prstGeom prst="line">
            <a:avLst/>
          </a:prstGeom>
          <a:noFill/>
          <a:ln w="6350">
            <a:solidFill>
              <a:srgbClr val="4A446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02920" y="713232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dirty="0">
                <a:solidFill>
                  <a:srgbClr val="E0DACE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where community lives.</a:t>
            </a:r>
            <a:endParaRPr lang="en-US" sz="3800" dirty="0"/>
          </a:p>
        </p:txBody>
      </p:sp>
      <p:sp>
        <p:nvSpPr>
          <p:cNvPr id="5" name="Shape 3"/>
          <p:cNvSpPr/>
          <p:nvPr/>
        </p:nvSpPr>
        <p:spPr>
          <a:xfrm>
            <a:off x="502920" y="1554480"/>
            <a:ext cx="2377440" cy="3200400"/>
          </a:xfrm>
          <a:prstGeom prst="roundRect">
            <a:avLst>
              <a:gd name="adj" fmla="val 6923"/>
            </a:avLst>
          </a:prstGeom>
          <a:solidFill>
            <a:srgbClr val="0D0B18"/>
          </a:solidFill>
          <a:ln w="12700">
            <a:solidFill>
              <a:srgbClr val="4A446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280160" y="1572768"/>
            <a:ext cx="822960" cy="146304"/>
          </a:xfrm>
          <a:prstGeom prst="rect">
            <a:avLst/>
          </a:prstGeom>
          <a:solidFill>
            <a:srgbClr val="070709"/>
          </a:solidFill>
          <a:ln w="12700">
            <a:solidFill>
              <a:srgbClr val="070709">
                <a:alpha val="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94360" y="1828800"/>
            <a:ext cx="2194560" cy="1005840"/>
          </a:xfrm>
          <a:prstGeom prst="rect">
            <a:avLst/>
          </a:prstGeom>
          <a:solidFill>
            <a:srgbClr val="3D2C58"/>
          </a:solidFill>
          <a:ln w="12700">
            <a:solidFill>
              <a:srgbClr val="4A4460">
                <a:alpha val="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94360" y="1828800"/>
            <a:ext cx="2194560" cy="1005840"/>
          </a:xfrm>
          <a:prstGeom prst="rect">
            <a:avLst/>
          </a:prstGeom>
          <a:noFill/>
          <a:ln/>
        </p:spPr>
        <p:txBody>
          <a:bodyPr wrap="square" lIns="63500" tIns="63500" rIns="63500" bIns="6350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E0DACE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everyone online at 3am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i="1" dirty="0">
                <a:solidFill>
                  <a:srgbClr val="E0DACE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is surviving something.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594360" y="2852928"/>
            <a:ext cx="21945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C8FB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♡ 8,421  · afterhours.</a:t>
            </a:r>
            <a:endParaRPr lang="en-US" sz="700" dirty="0"/>
          </a:p>
        </p:txBody>
      </p:sp>
      <p:sp>
        <p:nvSpPr>
          <p:cNvPr id="10" name="Shape 8"/>
          <p:cNvSpPr/>
          <p:nvPr/>
        </p:nvSpPr>
        <p:spPr>
          <a:xfrm>
            <a:off x="594360" y="3108960"/>
            <a:ext cx="2194560" cy="731520"/>
          </a:xfrm>
          <a:prstGeom prst="rect">
            <a:avLst/>
          </a:prstGeom>
          <a:solidFill>
            <a:srgbClr val="0C0E20"/>
          </a:solidFill>
          <a:ln w="6350">
            <a:solidFill>
              <a:srgbClr val="4A446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94360" y="3108960"/>
            <a:ext cx="2194560" cy="731520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B5A9C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currently: loading. loading. loaded.</a:t>
            </a:r>
            <a:endParaRPr lang="en-US" sz="750" dirty="0"/>
          </a:p>
          <a:p>
            <a:pPr algn="ctr" indent="0" marL="0">
              <a:buNone/>
            </a:pPr>
            <a:r>
              <a:rPr lang="en-US" sz="750" dirty="0">
                <a:solidFill>
                  <a:srgbClr val="B5A9C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(it was worth the wait.)</a:t>
            </a:r>
            <a:endParaRPr lang="en-US" sz="750" dirty="0"/>
          </a:p>
        </p:txBody>
      </p:sp>
      <p:sp>
        <p:nvSpPr>
          <p:cNvPr id="12" name="Shape 10"/>
          <p:cNvSpPr/>
          <p:nvPr/>
        </p:nvSpPr>
        <p:spPr>
          <a:xfrm>
            <a:off x="3108960" y="1554480"/>
            <a:ext cx="2743200" cy="1417320"/>
          </a:xfrm>
          <a:prstGeom prst="rect">
            <a:avLst/>
          </a:prstGeom>
          <a:solidFill>
            <a:srgbClr val="0F0D17"/>
          </a:solidFill>
          <a:ln w="6350">
            <a:solidFill>
              <a:srgbClr val="4A446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246120" y="1664208"/>
            <a:ext cx="24688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B5A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🌙  confession series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3246120" y="2029968"/>
            <a:ext cx="24688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5000"/>
              </a:lnSpc>
              <a:buNone/>
            </a:pPr>
            <a:r>
              <a:rPr lang="en-US" sz="900" dirty="0">
                <a:solidFill>
                  <a:srgbClr val="B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anonymous late-night submissions from the community. raw, real, unfiltered.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6080760" y="1554480"/>
            <a:ext cx="2743200" cy="1417320"/>
          </a:xfrm>
          <a:prstGeom prst="rect">
            <a:avLst/>
          </a:prstGeom>
          <a:solidFill>
            <a:srgbClr val="0F0D17"/>
          </a:solidFill>
          <a:ln w="6350">
            <a:solidFill>
              <a:srgbClr val="4A446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217920" y="1664208"/>
            <a:ext cx="24688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B5A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📻  playlist drops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6217920" y="2029968"/>
            <a:ext cx="24688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5000"/>
              </a:lnSpc>
              <a:buNone/>
            </a:pPr>
            <a:r>
              <a:rPr lang="en-US" sz="900" dirty="0">
                <a:solidFill>
                  <a:srgbClr val="B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curated ambient &amp; emotive playlists. every set tells a story.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3108960" y="3182112"/>
            <a:ext cx="2743200" cy="1417320"/>
          </a:xfrm>
          <a:prstGeom prst="rect">
            <a:avLst/>
          </a:prstGeom>
          <a:solidFill>
            <a:srgbClr val="0F0D17"/>
          </a:solidFill>
          <a:ln w="6350">
            <a:solidFill>
              <a:srgbClr val="4A446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246120" y="3291840"/>
            <a:ext cx="24688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B5A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🪟  community reading rooms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3246120" y="3657600"/>
            <a:ext cx="24688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5000"/>
              </a:lnSpc>
              <a:buNone/>
            </a:pPr>
            <a:r>
              <a:rPr lang="en-US" sz="900" dirty="0">
                <a:solidFill>
                  <a:srgbClr val="B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shared digital spaces. one article, 200 people, live reactions.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6080760" y="3182112"/>
            <a:ext cx="2743200" cy="1417320"/>
          </a:xfrm>
          <a:prstGeom prst="rect">
            <a:avLst/>
          </a:prstGeom>
          <a:solidFill>
            <a:srgbClr val="0F0D17"/>
          </a:solidFill>
          <a:ln w="6350">
            <a:solidFill>
              <a:srgbClr val="4A446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217920" y="3291840"/>
            <a:ext cx="24688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B5A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🎙  ambient sound sessions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6217920" y="3657600"/>
            <a:ext cx="24688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5000"/>
              </a:lnSpc>
              <a:buNone/>
            </a:pPr>
            <a:r>
              <a:rPr lang="en-US" sz="900" dirty="0">
                <a:solidFill>
                  <a:srgbClr val="B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 lofi streams. breathing room for the internet-fatigued.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30E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0" cy="5143500"/>
          </a:xfrm>
          <a:prstGeom prst="rect">
            <a:avLst/>
          </a:prstGeom>
          <a:solidFill>
            <a:srgbClr val="3D2C58">
              <a:alpha val="10000"/>
            </a:srgbClr>
          </a:solidFill>
          <a:ln w="12700">
            <a:solidFill>
              <a:srgbClr val="3D2C58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858000" y="1828800"/>
            <a:ext cx="2286000" cy="3314700"/>
          </a:xfrm>
          <a:prstGeom prst="rect">
            <a:avLst/>
          </a:prstGeom>
          <a:solidFill>
            <a:srgbClr val="9C8FB5">
              <a:alpha val="6000"/>
            </a:srgbClr>
          </a:solidFill>
          <a:ln w="12700">
            <a:solidFill>
              <a:srgbClr val="9C8FB5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02920" y="347472"/>
            <a:ext cx="4114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spc="300" kern="0" dirty="0">
                <a:solidFill>
                  <a:srgbClr val="9C8FB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06 / CONTENT DIRECTION</a:t>
            </a:r>
            <a:endParaRPr lang="en-US" sz="750" dirty="0"/>
          </a:p>
        </p:txBody>
      </p:sp>
      <p:sp>
        <p:nvSpPr>
          <p:cNvPr id="5" name="Shape 3"/>
          <p:cNvSpPr/>
          <p:nvPr/>
        </p:nvSpPr>
        <p:spPr>
          <a:xfrm>
            <a:off x="502920" y="621792"/>
            <a:ext cx="8138160" cy="0"/>
          </a:xfrm>
          <a:prstGeom prst="line">
            <a:avLst/>
          </a:prstGeom>
          <a:noFill/>
          <a:ln w="6350">
            <a:solidFill>
              <a:srgbClr val="4A446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713232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dirty="0">
                <a:solidFill>
                  <a:srgbClr val="E0DACE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what we make.</a:t>
            </a:r>
            <a:endParaRPr lang="en-US" sz="3800" dirty="0"/>
          </a:p>
        </p:txBody>
      </p:sp>
      <p:sp>
        <p:nvSpPr>
          <p:cNvPr id="7" name="Shape 5"/>
          <p:cNvSpPr/>
          <p:nvPr/>
        </p:nvSpPr>
        <p:spPr>
          <a:xfrm>
            <a:off x="502920" y="1536192"/>
            <a:ext cx="2697480" cy="1508760"/>
          </a:xfrm>
          <a:prstGeom prst="rect">
            <a:avLst/>
          </a:prstGeom>
          <a:solidFill>
            <a:srgbClr val="070709"/>
          </a:solidFill>
          <a:ln w="6350">
            <a:solidFill>
              <a:srgbClr val="5C4480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502920" y="1536192"/>
            <a:ext cx="2697480" cy="54864"/>
          </a:xfrm>
          <a:prstGeom prst="rect">
            <a:avLst/>
          </a:prstGeom>
          <a:solidFill>
            <a:srgbClr val="5C4480"/>
          </a:solidFill>
          <a:ln w="12700">
            <a:solidFill>
              <a:srgbClr val="5C4480">
                <a:alpha val="0"/>
              </a:srgbClr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30936" y="1664208"/>
            <a:ext cx="244144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spc="200" kern="0" dirty="0">
                <a:solidFill>
                  <a:srgbClr val="9C8FB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AMBIENT</a:t>
            </a:r>
            <a:endParaRPr lang="en-US" sz="750" dirty="0"/>
          </a:p>
        </p:txBody>
      </p:sp>
      <p:sp>
        <p:nvSpPr>
          <p:cNvPr id="10" name="Text 8"/>
          <p:cNvSpPr/>
          <p:nvPr/>
        </p:nvSpPr>
        <p:spPr>
          <a:xfrm>
            <a:off x="630936" y="1901952"/>
            <a:ext cx="24414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0DACE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typography reels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30936" y="2313432"/>
            <a:ext cx="244144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950" dirty="0">
                <a:solidFill>
                  <a:srgbClr val="B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oversized words over slow video. cinematic and still.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3383280" y="1536192"/>
            <a:ext cx="2697480" cy="1508760"/>
          </a:xfrm>
          <a:prstGeom prst="rect">
            <a:avLst/>
          </a:prstGeom>
          <a:solidFill>
            <a:srgbClr val="070709"/>
          </a:solidFill>
          <a:ln w="6350">
            <a:solidFill>
              <a:srgbClr val="5C4480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383280" y="1536192"/>
            <a:ext cx="2697480" cy="54864"/>
          </a:xfrm>
          <a:prstGeom prst="rect">
            <a:avLst/>
          </a:prstGeom>
          <a:solidFill>
            <a:srgbClr val="5C4480"/>
          </a:solidFill>
          <a:ln w="12700">
            <a:solidFill>
              <a:srgbClr val="5C4480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511296" y="1664208"/>
            <a:ext cx="244144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spc="200" kern="0" dirty="0">
                <a:solidFill>
                  <a:srgbClr val="9C8FB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SERIES</a:t>
            </a:r>
            <a:endParaRPr lang="en-US" sz="750" dirty="0"/>
          </a:p>
        </p:txBody>
      </p:sp>
      <p:sp>
        <p:nvSpPr>
          <p:cNvPr id="15" name="Text 13"/>
          <p:cNvSpPr/>
          <p:nvPr/>
        </p:nvSpPr>
        <p:spPr>
          <a:xfrm>
            <a:off x="3511296" y="1901952"/>
            <a:ext cx="24414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0DACE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the confession series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3511296" y="2313432"/>
            <a:ext cx="244144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950" dirty="0">
                <a:solidFill>
                  <a:srgbClr val="B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anonymous community submissions. 3am honesty, no filter.</a:t>
            </a:r>
            <a:endParaRPr lang="en-US" sz="950" dirty="0"/>
          </a:p>
        </p:txBody>
      </p:sp>
      <p:sp>
        <p:nvSpPr>
          <p:cNvPr id="17" name="Shape 15"/>
          <p:cNvSpPr/>
          <p:nvPr/>
        </p:nvSpPr>
        <p:spPr>
          <a:xfrm>
            <a:off x="6263640" y="1536192"/>
            <a:ext cx="2697480" cy="1508760"/>
          </a:xfrm>
          <a:prstGeom prst="rect">
            <a:avLst/>
          </a:prstGeom>
          <a:solidFill>
            <a:srgbClr val="070709"/>
          </a:solidFill>
          <a:ln w="6350">
            <a:solidFill>
              <a:srgbClr val="5C4480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263640" y="1536192"/>
            <a:ext cx="2697480" cy="54864"/>
          </a:xfrm>
          <a:prstGeom prst="rect">
            <a:avLst/>
          </a:prstGeom>
          <a:solidFill>
            <a:srgbClr val="5C4480"/>
          </a:solidFill>
          <a:ln w="12700">
            <a:solidFill>
              <a:srgbClr val="5C4480">
                <a:alpha val="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391656" y="1664208"/>
            <a:ext cx="244144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spc="200" kern="0" dirty="0">
                <a:solidFill>
                  <a:srgbClr val="9C8FB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AUDIO</a:t>
            </a:r>
            <a:endParaRPr lang="en-US" sz="750" dirty="0"/>
          </a:p>
        </p:txBody>
      </p:sp>
      <p:sp>
        <p:nvSpPr>
          <p:cNvPr id="20" name="Text 18"/>
          <p:cNvSpPr/>
          <p:nvPr/>
        </p:nvSpPr>
        <p:spPr>
          <a:xfrm>
            <a:off x="6391656" y="1901952"/>
            <a:ext cx="24414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0DACE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playlist drops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6391656" y="2313432"/>
            <a:ext cx="244144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950" dirty="0">
                <a:solidFill>
                  <a:srgbClr val="B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slowdive. four tet. james blake. labelled like moods.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502920" y="3227832"/>
            <a:ext cx="2697480" cy="1508760"/>
          </a:xfrm>
          <a:prstGeom prst="rect">
            <a:avLst/>
          </a:prstGeom>
          <a:solidFill>
            <a:srgbClr val="070709"/>
          </a:solidFill>
          <a:ln w="6350">
            <a:solidFill>
              <a:srgbClr val="5C4480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502920" y="3227832"/>
            <a:ext cx="2697480" cy="54864"/>
          </a:xfrm>
          <a:prstGeom prst="rect">
            <a:avLst/>
          </a:prstGeom>
          <a:solidFill>
            <a:srgbClr val="5C4480"/>
          </a:solidFill>
          <a:ln w="12700">
            <a:solidFill>
              <a:srgbClr val="5C4480">
                <a:alpha val="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630936" y="3355848"/>
            <a:ext cx="244144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spc="200" kern="0" dirty="0">
                <a:solidFill>
                  <a:srgbClr val="9C8FB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WRITING</a:t>
            </a:r>
            <a:endParaRPr lang="en-US" sz="750" dirty="0"/>
          </a:p>
        </p:txBody>
      </p:sp>
      <p:sp>
        <p:nvSpPr>
          <p:cNvPr id="25" name="Text 23"/>
          <p:cNvSpPr/>
          <p:nvPr/>
        </p:nvSpPr>
        <p:spPr>
          <a:xfrm>
            <a:off x="630936" y="3593592"/>
            <a:ext cx="24414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0DACE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browser window poems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630936" y="4005072"/>
            <a:ext cx="244144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950" dirty="0">
                <a:solidFill>
                  <a:srgbClr val="B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poems formatted as browser tabs &amp; search bars.</a:t>
            </a:r>
            <a:endParaRPr lang="en-US" sz="950" dirty="0"/>
          </a:p>
        </p:txBody>
      </p:sp>
      <p:sp>
        <p:nvSpPr>
          <p:cNvPr id="27" name="Shape 25"/>
          <p:cNvSpPr/>
          <p:nvPr/>
        </p:nvSpPr>
        <p:spPr>
          <a:xfrm>
            <a:off x="3383280" y="3227832"/>
            <a:ext cx="2697480" cy="1508760"/>
          </a:xfrm>
          <a:prstGeom prst="rect">
            <a:avLst/>
          </a:prstGeom>
          <a:solidFill>
            <a:srgbClr val="070709"/>
          </a:solidFill>
          <a:ln w="6350">
            <a:solidFill>
              <a:srgbClr val="5C4480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3383280" y="3227832"/>
            <a:ext cx="2697480" cy="54864"/>
          </a:xfrm>
          <a:prstGeom prst="rect">
            <a:avLst/>
          </a:prstGeom>
          <a:solidFill>
            <a:srgbClr val="5C4480"/>
          </a:solidFill>
          <a:ln w="12700">
            <a:solidFill>
              <a:srgbClr val="5C4480">
                <a:alpha val="0"/>
              </a:srgbClr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3511296" y="3355848"/>
            <a:ext cx="244144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spc="200" kern="0" dirty="0">
                <a:solidFill>
                  <a:srgbClr val="9C8FB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SPACES</a:t>
            </a:r>
            <a:endParaRPr lang="en-US" sz="750" dirty="0"/>
          </a:p>
        </p:txBody>
      </p:sp>
      <p:sp>
        <p:nvSpPr>
          <p:cNvPr id="30" name="Text 28"/>
          <p:cNvSpPr/>
          <p:nvPr/>
        </p:nvSpPr>
        <p:spPr>
          <a:xfrm>
            <a:off x="3511296" y="3593592"/>
            <a:ext cx="24414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0DACE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reading rooms</a:t>
            </a:r>
            <a:endParaRPr lang="en-US" sz="1400" dirty="0"/>
          </a:p>
        </p:txBody>
      </p:sp>
      <p:sp>
        <p:nvSpPr>
          <p:cNvPr id="31" name="Text 29"/>
          <p:cNvSpPr/>
          <p:nvPr/>
        </p:nvSpPr>
        <p:spPr>
          <a:xfrm>
            <a:off x="3511296" y="4005072"/>
            <a:ext cx="244144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950" dirty="0">
                <a:solidFill>
                  <a:srgbClr val="B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 digital rooms. one long read. shared silence.</a:t>
            </a:r>
            <a:endParaRPr lang="en-US" sz="950" dirty="0"/>
          </a:p>
        </p:txBody>
      </p:sp>
      <p:sp>
        <p:nvSpPr>
          <p:cNvPr id="32" name="Shape 30"/>
          <p:cNvSpPr/>
          <p:nvPr/>
        </p:nvSpPr>
        <p:spPr>
          <a:xfrm>
            <a:off x="6263640" y="3227832"/>
            <a:ext cx="2697480" cy="1508760"/>
          </a:xfrm>
          <a:prstGeom prst="rect">
            <a:avLst/>
          </a:prstGeom>
          <a:solidFill>
            <a:srgbClr val="070709"/>
          </a:solidFill>
          <a:ln w="6350">
            <a:solidFill>
              <a:srgbClr val="5C4480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6263640" y="3227832"/>
            <a:ext cx="2697480" cy="54864"/>
          </a:xfrm>
          <a:prstGeom prst="rect">
            <a:avLst/>
          </a:prstGeom>
          <a:solidFill>
            <a:srgbClr val="5C4480"/>
          </a:solidFill>
          <a:ln w="12700">
            <a:solidFill>
              <a:srgbClr val="5C4480">
                <a:alpha val="0"/>
              </a:srgbClr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6391656" y="3355848"/>
            <a:ext cx="244144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spc="200" kern="0" dirty="0">
                <a:solidFill>
                  <a:srgbClr val="9C8FB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SOUND</a:t>
            </a:r>
            <a:endParaRPr lang="en-US" sz="750" dirty="0"/>
          </a:p>
        </p:txBody>
      </p:sp>
      <p:sp>
        <p:nvSpPr>
          <p:cNvPr id="35" name="Text 33"/>
          <p:cNvSpPr/>
          <p:nvPr/>
        </p:nvSpPr>
        <p:spPr>
          <a:xfrm>
            <a:off x="6391656" y="3593592"/>
            <a:ext cx="24414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0DACE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ambient sessions</a:t>
            </a:r>
            <a:endParaRPr lang="en-US" sz="1400" dirty="0"/>
          </a:p>
        </p:txBody>
      </p:sp>
      <p:sp>
        <p:nvSpPr>
          <p:cNvPr id="36" name="Text 34"/>
          <p:cNvSpPr/>
          <p:nvPr/>
        </p:nvSpPr>
        <p:spPr>
          <a:xfrm>
            <a:off x="6391656" y="4005072"/>
            <a:ext cx="244144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950" dirty="0">
                <a:solidFill>
                  <a:srgbClr val="B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streaming low sound. somewhere to exist online.</a:t>
            </a:r>
            <a:endParaRPr lang="en-US" sz="9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7070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47472"/>
            <a:ext cx="4572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spc="300" kern="0" dirty="0">
                <a:solidFill>
                  <a:srgbClr val="9C8FB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07 / CAMPAIGN DIRECTIONS</a:t>
            </a:r>
            <a:endParaRPr lang="en-US" sz="750" dirty="0"/>
          </a:p>
        </p:txBody>
      </p:sp>
      <p:sp>
        <p:nvSpPr>
          <p:cNvPr id="3" name="Shape 1"/>
          <p:cNvSpPr/>
          <p:nvPr/>
        </p:nvSpPr>
        <p:spPr>
          <a:xfrm>
            <a:off x="502920" y="621792"/>
            <a:ext cx="8138160" cy="0"/>
          </a:xfrm>
          <a:prstGeom prst="line">
            <a:avLst/>
          </a:prstGeom>
          <a:noFill/>
          <a:ln w="6350">
            <a:solidFill>
              <a:srgbClr val="4A446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02920" y="713232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dirty="0">
                <a:solidFill>
                  <a:srgbClr val="E0DACE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campaign fragments.</a:t>
            </a:r>
            <a:endParaRPr lang="en-US" sz="3800" dirty="0"/>
          </a:p>
        </p:txBody>
      </p:sp>
      <p:sp>
        <p:nvSpPr>
          <p:cNvPr id="5" name="Shape 3"/>
          <p:cNvSpPr/>
          <p:nvPr/>
        </p:nvSpPr>
        <p:spPr>
          <a:xfrm>
            <a:off x="502920" y="1554480"/>
            <a:ext cx="2697480" cy="3200400"/>
          </a:xfrm>
          <a:prstGeom prst="rect">
            <a:avLst/>
          </a:prstGeom>
          <a:solidFill>
            <a:srgbClr val="160F24"/>
          </a:solidFill>
          <a:ln w="10160">
            <a:solidFill>
              <a:srgbClr val="3D2C58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77240" y="1645920"/>
            <a:ext cx="2103120" cy="1463040"/>
          </a:xfrm>
          <a:prstGeom prst="ellipse">
            <a:avLst/>
          </a:prstGeom>
          <a:solidFill>
            <a:srgbClr val="3D2C58">
              <a:alpha val="18000"/>
            </a:srgbClr>
          </a:solidFill>
          <a:ln w="12700">
            <a:solidFill>
              <a:srgbClr val="3D2C58">
                <a:alpha val="0"/>
              </a:srgbClr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40080" y="1664208"/>
            <a:ext cx="2423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spc="200" kern="0" dirty="0">
                <a:solidFill>
                  <a:srgbClr val="9C8FB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Campaign I</a:t>
            </a:r>
            <a:endParaRPr lang="en-US" sz="750" dirty="0"/>
          </a:p>
        </p:txBody>
      </p:sp>
      <p:sp>
        <p:nvSpPr>
          <p:cNvPr id="8" name="Text 6"/>
          <p:cNvSpPr/>
          <p:nvPr/>
        </p:nvSpPr>
        <p:spPr>
          <a:xfrm>
            <a:off x="640080" y="1965960"/>
            <a:ext cx="24231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E0DACE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Digital Asylum</a:t>
            </a:r>
            <a:endParaRPr lang="en-US" sz="2200" dirty="0"/>
          </a:p>
        </p:txBody>
      </p:sp>
      <p:sp>
        <p:nvSpPr>
          <p:cNvPr id="9" name="Shape 7"/>
          <p:cNvSpPr/>
          <p:nvPr/>
        </p:nvSpPr>
        <p:spPr>
          <a:xfrm>
            <a:off x="640080" y="2633472"/>
            <a:ext cx="2423160" cy="0"/>
          </a:xfrm>
          <a:prstGeom prst="line">
            <a:avLst/>
          </a:prstGeom>
          <a:noFill/>
          <a:ln w="6350">
            <a:solidFill>
              <a:srgbClr val="4A446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40080" y="2724912"/>
            <a:ext cx="24231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950" i="1" dirty="0">
                <a:solidFill>
                  <a:srgbClr val="B5A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the chronically online and emotionally exhausted.</a:t>
            </a:r>
            <a:endParaRPr lang="en-US" sz="950" dirty="0"/>
          </a:p>
        </p:txBody>
      </p:sp>
      <p:sp>
        <p:nvSpPr>
          <p:cNvPr id="11" name="Text 9"/>
          <p:cNvSpPr/>
          <p:nvPr/>
        </p:nvSpPr>
        <p:spPr>
          <a:xfrm>
            <a:off x="640080" y="3337560"/>
            <a:ext cx="24231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indent="0" marL="0">
              <a:lnSpc>
                <a:spcPct val="160000"/>
              </a:lnSpc>
              <a:buNone/>
            </a:pPr>
            <a:r>
              <a:rPr lang="en-US" sz="1200" i="1" dirty="0">
                <a:solidFill>
                  <a:srgbClr val="B0A8C0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"everyone online at 3am</a:t>
            </a:r>
            <a:endParaRPr lang="en-US" sz="1200" dirty="0"/>
          </a:p>
          <a:p>
            <a:pPr indent="0" marL="0">
              <a:lnSpc>
                <a:spcPct val="160000"/>
              </a:lnSpc>
              <a:buNone/>
            </a:pPr>
            <a:r>
              <a:rPr lang="en-US" sz="1200" i="1" dirty="0">
                <a:solidFill>
                  <a:srgbClr val="B0A8C0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is surviving something."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3383280" y="1554480"/>
            <a:ext cx="2697480" cy="3200400"/>
          </a:xfrm>
          <a:prstGeom prst="rect">
            <a:avLst/>
          </a:prstGeom>
          <a:solidFill>
            <a:srgbClr val="0C0F1E"/>
          </a:solidFill>
          <a:ln w="10160">
            <a:solidFill>
              <a:srgbClr val="1E3050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657600" y="1645920"/>
            <a:ext cx="2103120" cy="1463040"/>
          </a:xfrm>
          <a:prstGeom prst="ellipse">
            <a:avLst/>
          </a:prstGeom>
          <a:solidFill>
            <a:srgbClr val="1E3050">
              <a:alpha val="18000"/>
            </a:srgbClr>
          </a:solidFill>
          <a:ln w="12700">
            <a:solidFill>
              <a:srgbClr val="1E3050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520440" y="1664208"/>
            <a:ext cx="2423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spc="200" kern="0" dirty="0">
                <a:solidFill>
                  <a:srgbClr val="9C8FB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Campaign II</a:t>
            </a:r>
            <a:endParaRPr lang="en-US" sz="750" dirty="0"/>
          </a:p>
        </p:txBody>
      </p:sp>
      <p:sp>
        <p:nvSpPr>
          <p:cNvPr id="15" name="Text 13"/>
          <p:cNvSpPr/>
          <p:nvPr/>
        </p:nvSpPr>
        <p:spPr>
          <a:xfrm>
            <a:off x="3520440" y="1965960"/>
            <a:ext cx="24231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E0DACE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Slow Internet</a:t>
            </a:r>
            <a:endParaRPr lang="en-US" sz="2200" dirty="0"/>
          </a:p>
        </p:txBody>
      </p:sp>
      <p:sp>
        <p:nvSpPr>
          <p:cNvPr id="16" name="Shape 14"/>
          <p:cNvSpPr/>
          <p:nvPr/>
        </p:nvSpPr>
        <p:spPr>
          <a:xfrm>
            <a:off x="3520440" y="2633472"/>
            <a:ext cx="2423160" cy="0"/>
          </a:xfrm>
          <a:prstGeom prst="line">
            <a:avLst/>
          </a:prstGeom>
          <a:noFill/>
          <a:ln w="6350">
            <a:solidFill>
              <a:srgbClr val="4A446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520440" y="2724912"/>
            <a:ext cx="24231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950" i="1" dirty="0">
                <a:solidFill>
                  <a:srgbClr val="B5A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beauty in the buffer. poetry in the pause.</a:t>
            </a:r>
            <a:endParaRPr lang="en-US" sz="950" dirty="0"/>
          </a:p>
        </p:txBody>
      </p:sp>
      <p:sp>
        <p:nvSpPr>
          <p:cNvPr id="18" name="Text 16"/>
          <p:cNvSpPr/>
          <p:nvPr/>
        </p:nvSpPr>
        <p:spPr>
          <a:xfrm>
            <a:off x="3520440" y="3337560"/>
            <a:ext cx="24231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indent="0" marL="0">
              <a:lnSpc>
                <a:spcPct val="160000"/>
              </a:lnSpc>
              <a:buNone/>
            </a:pPr>
            <a:r>
              <a:rPr lang="en-US" sz="1200" i="1" dirty="0">
                <a:solidFill>
                  <a:srgbClr val="B0A8C0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"loading... loading...</a:t>
            </a:r>
            <a:endParaRPr lang="en-US" sz="1200" dirty="0"/>
          </a:p>
          <a:p>
            <a:pPr indent="0" marL="0">
              <a:lnSpc>
                <a:spcPct val="160000"/>
              </a:lnSpc>
              <a:buNone/>
            </a:pPr>
            <a:r>
              <a:rPr lang="en-US" sz="1200" i="1" dirty="0">
                <a:solidFill>
                  <a:srgbClr val="B0A8C0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loaded. worth it."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6263640" y="1554480"/>
            <a:ext cx="2697480" cy="3200400"/>
          </a:xfrm>
          <a:prstGeom prst="rect">
            <a:avLst/>
          </a:prstGeom>
          <a:solidFill>
            <a:srgbClr val="12091E"/>
          </a:solidFill>
          <a:ln w="10160">
            <a:solidFill>
              <a:srgbClr val="5C4480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6537960" y="1645920"/>
            <a:ext cx="2103120" cy="1463040"/>
          </a:xfrm>
          <a:prstGeom prst="ellipse">
            <a:avLst/>
          </a:prstGeom>
          <a:solidFill>
            <a:srgbClr val="5C4480">
              <a:alpha val="18000"/>
            </a:srgbClr>
          </a:solidFill>
          <a:ln w="12700">
            <a:solidFill>
              <a:srgbClr val="5C4480">
                <a:alpha val="0"/>
              </a:srgbClr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400800" y="1664208"/>
            <a:ext cx="2423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spc="200" kern="0" dirty="0">
                <a:solidFill>
                  <a:srgbClr val="9C8FB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Campaign III</a:t>
            </a:r>
            <a:endParaRPr lang="en-US" sz="750" dirty="0"/>
          </a:p>
        </p:txBody>
      </p:sp>
      <p:sp>
        <p:nvSpPr>
          <p:cNvPr id="22" name="Text 20"/>
          <p:cNvSpPr/>
          <p:nvPr/>
        </p:nvSpPr>
        <p:spPr>
          <a:xfrm>
            <a:off x="6400800" y="1965960"/>
            <a:ext cx="24231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E0DACE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The Late Room</a:t>
            </a:r>
            <a:endParaRPr lang="en-US" sz="2200" dirty="0"/>
          </a:p>
        </p:txBody>
      </p:sp>
      <p:sp>
        <p:nvSpPr>
          <p:cNvPr id="23" name="Shape 21"/>
          <p:cNvSpPr/>
          <p:nvPr/>
        </p:nvSpPr>
        <p:spPr>
          <a:xfrm>
            <a:off x="6400800" y="2633472"/>
            <a:ext cx="2423160" cy="0"/>
          </a:xfrm>
          <a:prstGeom prst="line">
            <a:avLst/>
          </a:prstGeom>
          <a:noFill/>
          <a:ln w="6350">
            <a:solidFill>
              <a:srgbClr val="4A446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6400800" y="2724912"/>
            <a:ext cx="24231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950" i="1" dirty="0">
                <a:solidFill>
                  <a:srgbClr val="B5A9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internet's last quiet place.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6400800" y="3337560"/>
            <a:ext cx="24231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indent="0" marL="0">
              <a:lnSpc>
                <a:spcPct val="160000"/>
              </a:lnSpc>
              <a:buNone/>
            </a:pPr>
            <a:r>
              <a:rPr lang="en-US" sz="1200" i="1" dirty="0">
                <a:solidFill>
                  <a:srgbClr val="B0A8C0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"come in. it's open.</a:t>
            </a:r>
            <a:endParaRPr lang="en-US" sz="1200" dirty="0"/>
          </a:p>
          <a:p>
            <a:pPr indent="0" marL="0">
              <a:lnSpc>
                <a:spcPct val="160000"/>
              </a:lnSpc>
              <a:buNone/>
            </a:pPr>
            <a:r>
              <a:rPr lang="en-US" sz="1200" i="1" dirty="0">
                <a:solidFill>
                  <a:srgbClr val="B0A8C0"/>
                </a:solidFill>
                <a:latin typeface="Palatino Linotype" pitchFamily="34" charset="0"/>
                <a:ea typeface="Palatino Linotype" pitchFamily="34" charset="-122"/>
                <a:cs typeface="Palatino Linotype" pitchFamily="34" charset="-120"/>
              </a:rPr>
              <a:t>always."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afterhours. — brand identity</dc:title>
  <dc:subject>PptxGenJS Presentation</dc:subject>
  <dc:creator>PptxGenJS</dc:creator>
  <cp:lastModifiedBy>PptxGenJS</cp:lastModifiedBy>
  <cp:revision>1</cp:revision>
  <dcterms:created xsi:type="dcterms:W3CDTF">2026-05-27T12:19:08Z</dcterms:created>
  <dcterms:modified xsi:type="dcterms:W3CDTF">2026-05-27T12:19:08Z</dcterms:modified>
</cp:coreProperties>
</file>